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25a4bdc0f_0_5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25a4bdc0f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25a4bdc0f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25a4bdc0f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25a4bdc0f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25a4bdc0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Multi-Database Synchronization System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多数据库同步系统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11700" y="2356550"/>
            <a:ext cx="4242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1800">
                <a:solidFill>
                  <a:srgbClr val="2A6099"/>
                </a:solidFill>
              </a:rPr>
              <a:t>学生</a:t>
            </a:r>
            <a:r>
              <a:rPr b="1" lang="en-US" sz="1800">
                <a:solidFill>
                  <a:srgbClr val="2A6099"/>
                </a:solidFill>
              </a:rPr>
              <a:t>: 罗达 </a:t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1800">
                <a:solidFill>
                  <a:srgbClr val="2A6099"/>
                </a:solidFill>
              </a:rPr>
              <a:t>专业班级</a:t>
            </a:r>
            <a:r>
              <a:rPr b="1" lang="en-US" sz="1800">
                <a:solidFill>
                  <a:srgbClr val="2A6099"/>
                </a:solidFill>
              </a:rPr>
              <a:t>: 2308</a:t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1800">
                <a:solidFill>
                  <a:srgbClr val="2A6099"/>
                </a:solidFill>
              </a:rPr>
              <a:t>学号</a:t>
            </a:r>
            <a:r>
              <a:rPr b="1" lang="en-US" sz="1800">
                <a:solidFill>
                  <a:srgbClr val="2A6099"/>
                </a:solidFill>
              </a:rPr>
              <a:t>: L208230733</a:t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1800">
                <a:solidFill>
                  <a:srgbClr val="2A6099"/>
                </a:solidFill>
              </a:rPr>
              <a:t>学院：</a:t>
            </a:r>
            <a:r>
              <a:rPr b="1" lang="en-US" sz="18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计算机学院</a:t>
            </a:r>
            <a:endParaRPr b="1" sz="18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b="1" sz="1800">
              <a:solidFill>
                <a:srgbClr val="2A6099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59825" y="230450"/>
            <a:ext cx="86724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Testing Results 测试结果</a:t>
            </a:r>
            <a:endParaRPr b="1" sz="2500">
              <a:solidFill>
                <a:srgbClr val="FF9900"/>
              </a:solidFill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92925" y="1880850"/>
            <a:ext cx="4337700" cy="4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 Test Cases 测试用例</a:t>
            </a:r>
            <a:endParaRPr b="1" sz="12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1.1 Synchronization Tests 同步测试</a:t>
            </a:r>
            <a:endParaRPr b="1" sz="12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Sync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Verify data propagates correctly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Conflict Detection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Ensure conflicts are identified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 Notification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Confirm emails are sent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Measure sync speed under load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基本同步测试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验证数据正确传播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冲突检测测试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确保冲突被识别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邮件通知测试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确认邮件发送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性能测试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测量负载下的同步速度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1.2 Security Tests 安全测试</a:t>
            </a:r>
            <a:endParaRPr b="1" sz="12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Verify login functionality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Authorization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Check role-based access control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Validation Test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Test for SQL injection prevention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身份验证测试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验证登录功能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授权测试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检查基于角色的访问控制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输入验证测试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测试SQL注入防护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4430625" y="1747025"/>
            <a:ext cx="4401600" cy="51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US" sz="1325">
                <a:solidFill>
                  <a:srgbClr val="FF0000"/>
                </a:solidFill>
                <a:highlight>
                  <a:schemeClr val="lt1"/>
                </a:highlight>
              </a:rPr>
              <a:t> 2. Test Results  测试结果 </a:t>
            </a:r>
            <a:r>
              <a:rPr lang="en-US" sz="1025">
                <a:solidFill>
                  <a:srgbClr val="FF0000"/>
                </a:solidFill>
                <a:highlight>
                  <a:schemeClr val="lt1"/>
                </a:highlight>
              </a:rPr>
              <a:t>             │</a:t>
            </a:r>
            <a:endParaRPr sz="1025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Test Case: Real-time Sync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Status: PASS            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Result: Data synchronized within 1 second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Test Case: Conflict Detection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Status: PASS            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Result: 7 conflicts detected correctly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Test Case: Email Notification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Status: PASS            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US" sz="1125">
                <a:solidFill>
                  <a:srgbClr val="FF0000"/>
                </a:solidFill>
                <a:highlight>
                  <a:schemeClr val="lt1"/>
                </a:highlight>
              </a:rPr>
              <a:t>Result: Email sent successfully   </a:t>
            </a:r>
            <a:r>
              <a:rPr b="1" lang="en-US" sz="1125">
                <a:solidFill>
                  <a:srgbClr val="0000FF"/>
                </a:solidFill>
                <a:highlight>
                  <a:schemeClr val="lt1"/>
                </a:highlight>
              </a:rPr>
              <a:t>  </a:t>
            </a: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Test Case: Web Interface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Status: PASS            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Result: All pages load correctly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 Test Case: Mobile Access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Status: PASS                                </a:t>
            </a:r>
            <a:endParaRPr sz="1125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US" sz="1125">
                <a:solidFill>
                  <a:srgbClr val="0000FF"/>
                </a:solidFill>
                <a:highlight>
                  <a:schemeClr val="lt1"/>
                </a:highlight>
              </a:rPr>
              <a:t>Result: Responsive design works  </a:t>
            </a:r>
            <a:r>
              <a:rPr lang="en-US" sz="1125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025">
                <a:solidFill>
                  <a:srgbClr val="FF0000"/>
                </a:solidFill>
                <a:highlight>
                  <a:schemeClr val="lt1"/>
                </a:highlight>
              </a:rPr>
              <a:t>          </a:t>
            </a:r>
            <a:endParaRPr sz="1025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25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659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57287" l="0" r="0" t="4460"/>
          <a:stretch/>
        </p:blipFill>
        <p:spPr>
          <a:xfrm>
            <a:off x="152400" y="174700"/>
            <a:ext cx="8839199" cy="22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3901"/>
          <a:stretch/>
        </p:blipFill>
        <p:spPr>
          <a:xfrm>
            <a:off x="152400" y="2568500"/>
            <a:ext cx="8839199" cy="41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25" y="364275"/>
            <a:ext cx="8520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Challenges and Solutions 挑战与解决方案</a:t>
            </a:r>
            <a:endParaRPr b="1" sz="2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900"/>
              </a:solidFill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70625" y="1724725"/>
            <a:ext cx="4282200" cy="5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 Technical Challenges 技术挑战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1.1 Database Compatibility 数据库兼容性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Different SQL dialects and feature sets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SQLAlchemy ORM for abstraction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挑战</a:t>
            </a:r>
            <a:r>
              <a:rPr lang="en-US" sz="11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不同的SQL方言和功能集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解决方案</a:t>
            </a:r>
            <a:r>
              <a:rPr lang="en-US" sz="11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使用SQLAlchemy ORM进行抽象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1.2 Real-time Synchronization 实时同步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Ensuring immediate data propagation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Thread-based monitoring with configurable intervals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挑战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确保即时数据传播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解决方案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基于线程的监控，可配置间隔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Conflict Resolution 冲突解决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Determining authoritative data source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Configurable resolution strategies with admin override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挑战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确定权威数据源</a:t>
            </a:r>
            <a:b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解决方案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可配置的解决策略，管理员可覆盖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1" name="Google Shape;151;p26"/>
          <p:cNvSpPr txBox="1"/>
          <p:nvPr>
            <p:ph idx="2" type="body"/>
          </p:nvPr>
        </p:nvSpPr>
        <p:spPr>
          <a:xfrm>
            <a:off x="4550250" y="1791625"/>
            <a:ext cx="4282200" cy="49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2 Implementation Insights 实现见解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2.1 Architecture Decisions 架构决策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Modular Design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Separate components for easy maintenance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Plugin Architecture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Extensible for additional database types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Logging System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Comprehensive audit trail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模块化设计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分离组件便于维护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插件架构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可扩展以支持更多数据库类型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日志系统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全面的审计跟踪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2.2 Performance Considerations 性能考虑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Batch Processing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Reduce database round trips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Caching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Frequently accessed data caching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Connection Management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resource utilization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批量处理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减少数据库往返次数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缓存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频繁访问数据缓存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连接管理</a:t>
            </a:r>
            <a:r>
              <a:rPr lang="en-US" sz="12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高效资源利用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25" y="319675"/>
            <a:ext cx="85206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rPr b="1" lang="en-US" sz="263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Conclusion and Future Work </a:t>
            </a:r>
            <a:endParaRPr b="1" sz="263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rPr b="1" lang="en-US" sz="263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总结与展望</a:t>
            </a:r>
            <a:endParaRPr b="1" sz="2630">
              <a:solidFill>
                <a:srgbClr val="FF9900"/>
              </a:solidFill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0" y="1836225"/>
            <a:ext cx="8958300" cy="4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500"/>
              <a:t>This project successfully designed and implemented a</a:t>
            </a:r>
            <a:r>
              <a:rPr b="1" lang="en-US" sz="1500">
                <a:solidFill>
                  <a:srgbClr val="0000FF"/>
                </a:solidFill>
              </a:rPr>
              <a:t> multi-database synchronization system </a:t>
            </a:r>
            <a:r>
              <a:rPr b="1" lang="en-US" sz="1500"/>
              <a:t>supporting </a:t>
            </a:r>
            <a:r>
              <a:rPr b="1" lang="en-US" sz="1500">
                <a:solidFill>
                  <a:srgbClr val="0000FF"/>
                </a:solidFill>
              </a:rPr>
              <a:t>real-time and scheduled synchronization across multiple databases</a:t>
            </a:r>
            <a:r>
              <a:rPr b="1" lang="en-US" sz="1500"/>
              <a:t>. Key achievements include</a:t>
            </a:r>
            <a:r>
              <a:rPr b="1" lang="en-US" sz="1500">
                <a:solidFill>
                  <a:srgbClr val="0000FF"/>
                </a:solidFill>
              </a:rPr>
              <a:t> automated conflict detection and resolution, secure user authentication, web and mobile access, and email-based notifications, demonstrating strong system reliability and usability.</a:t>
            </a:r>
            <a:endParaRPr b="1" sz="15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500"/>
              <a:t>Technically, the system achieves </a:t>
            </a:r>
            <a:r>
              <a:rPr b="1" lang="en-US" sz="1500">
                <a:solidFill>
                  <a:srgbClr val="FF0000"/>
                </a:solidFill>
              </a:rPr>
              <a:t>robust synchronization logic</a:t>
            </a:r>
            <a:r>
              <a:rPr b="1" lang="en-US" sz="1500"/>
              <a:t>, effective </a:t>
            </a:r>
            <a:r>
              <a:rPr b="1" lang="en-US" sz="1500">
                <a:solidFill>
                  <a:srgbClr val="FF0000"/>
                </a:solidFill>
              </a:rPr>
              <a:t>error handling</a:t>
            </a:r>
            <a:r>
              <a:rPr b="1" lang="en-US" sz="1500"/>
              <a:t>, and comprehensive </a:t>
            </a:r>
            <a:r>
              <a:rPr b="1" lang="en-US" sz="1500">
                <a:solidFill>
                  <a:srgbClr val="FF0000"/>
                </a:solidFill>
              </a:rPr>
              <a:t>testing,</a:t>
            </a:r>
            <a:r>
              <a:rPr b="1" lang="en-US" sz="1500"/>
              <a:t> ensuring </a:t>
            </a:r>
            <a:r>
              <a:rPr b="1" lang="en-US" sz="1500">
                <a:solidFill>
                  <a:srgbClr val="FF0000"/>
                </a:solidFill>
              </a:rPr>
              <a:t>data consistency </a:t>
            </a:r>
            <a:r>
              <a:rPr b="1" lang="en-US" sz="1500"/>
              <a:t>and </a:t>
            </a:r>
            <a:r>
              <a:rPr b="1" lang="en-US" sz="1500">
                <a:solidFill>
                  <a:srgbClr val="FF0000"/>
                </a:solidFill>
              </a:rPr>
              <a:t>system stability.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500"/>
              <a:t>Future work will focus on supporting additional databases (e.g., MongoDB, Redis), intelligent </a:t>
            </a:r>
            <a:r>
              <a:rPr b="1" lang="en-US" sz="1500">
                <a:solidFill>
                  <a:srgbClr val="FF0000"/>
                </a:solidFill>
              </a:rPr>
              <a:t>conflict resolution using machine learning,</a:t>
            </a:r>
            <a:r>
              <a:rPr b="1" lang="en-US" sz="1500"/>
              <a:t> </a:t>
            </a:r>
            <a:r>
              <a:rPr b="1" lang="en-US" sz="1500">
                <a:solidFill>
                  <a:srgbClr val="FF0000"/>
                </a:solidFill>
              </a:rPr>
              <a:t>enhanced monitoring dashboards, API extensions, and mobile application development, along with further performance optimization and scalability improvements.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500"/>
              <a:t>本项目成功实现了一个支持多数据库的同步系统，具备实时与定时同步、冲突自动检测与解决、安全认证、Web与移动访问以及邮件通知功能，系统稳定且可靠。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-US" sz="1500"/>
              <a:t>未来将进一步扩展数据库类型支持，引入基于机器学习的冲突处理机制，增强监控与性能优化能力，并开发移动端应用，提升系统的可扩展性与智能化水平。</a:t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107800"/>
            <a:ext cx="85206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Project Background 项目背景</a:t>
            </a:r>
            <a:endParaRPr b="1" sz="24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Background 项目背景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2007600"/>
            <a:ext cx="3999900" cy="4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rapid development of information technology, enterprises often need to use </a:t>
            </a:r>
            <a:r>
              <a:rPr lang="en-US" sz="1500">
                <a:solidFill>
                  <a:srgbClr val="000000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multiple different database systems to meet various business requirements.</a:t>
            </a:r>
            <a:endParaRPr sz="1500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随着信息技术的快速发展，企业常常需要使用多种不同的数据库系统来满足不同的业务需求。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aims to design and implement a multi-database synchronization system that enables </a:t>
            </a:r>
            <a:r>
              <a:rPr lang="en-US" sz="1500">
                <a:solidFill>
                  <a:srgbClr val="000000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real-time data synchronization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across different database platforms while ensuring </a:t>
            </a:r>
            <a:r>
              <a:rPr lang="en-US" sz="15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data consistency and security.</a:t>
            </a:r>
            <a:endParaRPr sz="150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本项目旨在设计和实现一个多数据库同步系统，能够在不同的数据库平台之间实现实时数据同步，同时确保数据的一致性和安全性。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Enterprises rely on multiple database systems</a:t>
            </a:r>
            <a:endParaRPr b="1"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inconsistency caused by distributed environments</a:t>
            </a:r>
            <a:endParaRPr b="1"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synchronization is inefficient</a:t>
            </a:r>
            <a:endParaRPr b="1"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企业依赖多数据库系统</a:t>
            </a:r>
            <a:endParaRPr b="1"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分布式环境导致数据不一致</a:t>
            </a:r>
            <a:endParaRPr b="1"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人工同步效率低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33675" y="366825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Project Objectives 项目目标</a:t>
            </a:r>
            <a:endParaRPr b="1" sz="1200">
              <a:solidFill>
                <a:srgbClr val="FF9900"/>
              </a:solidFill>
            </a:endParaRPr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311700" y="2007600"/>
            <a:ext cx="86130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three databases synchronization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Achieve </a:t>
            </a:r>
            <a:r>
              <a:rPr b="1" lang="en-US" sz="20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real-time and scheduled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synchronization mechanisms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 </a:t>
            </a:r>
            <a:r>
              <a:rPr b="1" lang="en-US" sz="2000">
                <a:solidFill>
                  <a:srgbClr val="2A6099"/>
                </a:solidFill>
                <a:latin typeface="Calibri"/>
                <a:ea typeface="Calibri"/>
                <a:cs typeface="Calibri"/>
                <a:sym typeface="Calibri"/>
              </a:rPr>
              <a:t>detection &amp; email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notification</a:t>
            </a:r>
            <a:endParaRPr sz="2000">
              <a:solidFill>
                <a:schemeClr val="dk1"/>
              </a:solidFill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rgbClr val="2A6099"/>
                </a:solidFill>
                <a:latin typeface="Calibri"/>
                <a:ea typeface="Calibri"/>
                <a:cs typeface="Calibri"/>
                <a:sym typeface="Calibri"/>
              </a:rPr>
              <a:t>Web-based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interface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</a:t>
            </a:r>
            <a:r>
              <a:rPr b="1" lang="en-US" sz="20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data security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system stability</a:t>
            </a:r>
            <a:endParaRPr b="1" sz="2000">
              <a:solidFill>
                <a:srgbClr val="2A6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支持三数据库同步</a:t>
            </a:r>
            <a:endParaRPr sz="2000">
              <a:solidFill>
                <a:schemeClr val="dk1"/>
              </a:solidFill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实时与定时同步</a:t>
            </a:r>
            <a:endParaRPr sz="2000">
              <a:solidFill>
                <a:schemeClr val="dk1"/>
              </a:solidFill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冲突检测与邮件通知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确保数据安全和系统稳定性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219300"/>
            <a:ext cx="85206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27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3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System Architecture </a:t>
            </a:r>
            <a:endParaRPr b="1" sz="30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       系统架构</a:t>
            </a:r>
            <a:endParaRPr b="1" sz="3000">
              <a:solidFill>
                <a:srgbClr val="FF9900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2007600"/>
            <a:ext cx="39999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adopts a layered architecture to ensure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modularity, scalability, and maintainability.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overall architecture is divided into four main layers…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本系统采用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分层架构设计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，以提高系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统的可维护性, 可扩展性和稳定性。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整体架构主要分为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表示层</a:t>
            </a: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应用层、同步引擎层以及数据与通知层。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各层职责清晰，通过标准化接口进行交互。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263475" y="1499400"/>
            <a:ext cx="4672200" cy="5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1. Presentation Layer</a:t>
            </a:r>
            <a:endParaRPr b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4290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User interaction and data visualization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dashboard and administrative interfaces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or responsive access support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2. Application Layer</a:t>
            </a:r>
            <a:endParaRPr b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 handling and business logic processing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 API services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Authentication and authorization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Coordination with the synchronization engine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3. Synchronization Engine</a:t>
            </a:r>
            <a:endParaRPr b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data synchronization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Scheduled 	(periodic) synchronization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Conflict detection and resolution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consistency assurance  	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4. Data &amp; Notification Layer</a:t>
            </a:r>
            <a:endParaRPr b="1"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and distributed data storage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Multi-database support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status notifications and alerts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241600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29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Synchronization Engine 同步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引擎</a:t>
            </a:r>
            <a:endParaRPr/>
          </a:p>
        </p:txBody>
      </p:sp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457200" y="1858525"/>
            <a:ext cx="8229600" cy="4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Synchronization Engine is responsible for maintaining</a:t>
            </a: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consistency across multiple databases</a:t>
            </a:r>
            <a: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supports both </a:t>
            </a:r>
            <a:r>
              <a:rPr b="1"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real-time synchronization</a:t>
            </a: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scheduled synchronization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ensuring that data changes are propagated reliably.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Char char="❖"/>
            </a:pPr>
            <a:r>
              <a:rPr b="1" lang="en-US" sz="17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Core system module </a:t>
            </a:r>
            <a:r>
              <a:rPr b="1" lang="en-US" sz="17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系统核心模块，保证一致性</a:t>
            </a:r>
            <a:endParaRPr b="1" sz="17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synchronization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Scheduled synchronization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Incremental synchronization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Conflict detection and resolution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同步引擎层是系统的核心功能模块，负责多数据库之间的数据同步，支持实时同步与定时同步，并具备冲突检测与处理能力。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141250"/>
            <a:ext cx="85206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27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 sz="27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Database Design 数据库设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计</a:t>
            </a:r>
            <a:endParaRPr/>
          </a:p>
        </p:txBody>
      </p:sp>
      <p:sp>
        <p:nvSpPr>
          <p:cNvPr id="103" name="Google Shape;103;p19"/>
          <p:cNvSpPr txBox="1"/>
          <p:nvPr>
            <p:ph idx="4294967295" type="body"/>
          </p:nvPr>
        </p:nvSpPr>
        <p:spPr>
          <a:xfrm>
            <a:off x="0" y="1747025"/>
            <a:ext cx="9144000" cy="4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SzPts val="688"/>
              <a:buNone/>
            </a:pPr>
            <a:r>
              <a:rPr lang="en-US" sz="1512"/>
              <a:t> 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b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Entity Analysis and Relationship Identification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实体分析与关系识别</a:t>
            </a:r>
            <a:endParaRPr b="1" sz="1512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system’s business requirements, including </a:t>
            </a:r>
            <a:r>
              <a:rPr b="1" lang="en-US" sz="151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library management,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51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borrowing records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51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multi-database synchronization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following core entities are identified:</a:t>
            </a:r>
            <a:endParaRPr b="1"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entity is assigned a </a:t>
            </a:r>
            <a:r>
              <a:rPr b="1" lang="en-US" sz="151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primary key (PK)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uniquely identify records, and </a:t>
            </a:r>
            <a:r>
              <a:rPr b="1" lang="en-US" sz="1512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foreign keys (FK)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used to establish relationships between entities, ensuring referential integrity.</a:t>
            </a:r>
            <a:endParaRPr b="1"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User（用户）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：表示系统用户及其基于角色的权限控制。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Author（作者）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：存储图书作者的相关信息。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Section（分区）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：表示图书馆中的分类或存放区域。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Book（图书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：表示图书及其物理或逻辑属性。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BorrowRecord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（借阅记录）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：记录图书的借阅与归还信息。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SyncMetadata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（同步元数据）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：记录系统同步活动及状态信息。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64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Char char="●"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DataConflict</a:t>
            </a:r>
            <a:r>
              <a:rPr b="1"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（数据冲突）</a:t>
            </a: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：记录同步过程中检测到的数据冲突及其解决情况。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Normalization Analysis 规范化分析</a:t>
            </a:r>
            <a:endParaRPr b="1" sz="1512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1512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Normalized to 1NF, 2NF , 3NF/BCNF- Boyce–Codd Normal Form </a:t>
            </a:r>
            <a:endParaRPr b="1" sz="1512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512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512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US" sz="15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1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1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25" y="174700"/>
            <a:ext cx="8520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Conflict Management 冲突管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理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70625" y="1813925"/>
            <a:ext cx="4501500" cy="4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AutoNum type="arabicPeriod"/>
            </a:pPr>
            <a:r>
              <a:rPr b="1"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Conflict Types 冲突类型</a:t>
            </a:r>
            <a:endParaRPr b="1" sz="16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Mismatch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Different values for same record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Missing Records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Record exists in one DB but not another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Structural Conflicts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 differences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数据不匹配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相同记录的不同值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缺失记录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记录存在于一个数据库但不在另一个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结构冲突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模式差异</a:t>
            </a:r>
            <a:endParaRPr b="1" sz="1400">
              <a:solidFill>
                <a:srgbClr val="2A60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Resolution Strategies 解决策略</a:t>
            </a:r>
            <a:endParaRPr b="1" sz="16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Keep Primary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primary database data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Keep Secondary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secondary database data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Custom  Merge</a:t>
            </a:r>
            <a:r>
              <a:rPr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Manual data editing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保留主数据库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使用主数据库数据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保留次数据库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使用次数据库数据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自定义合并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	手动数据编辑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0" name="Google Shape;110;p20" title="Screenshot 2026-01-02 1718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00" y="1892000"/>
            <a:ext cx="4568402" cy="452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92925" y="107800"/>
            <a:ext cx="33009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5"/>
              <a:buFont typeface="Calibri"/>
              <a:buNone/>
            </a:pPr>
            <a:r>
              <a:rPr b="1" lang="en-US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b="1" sz="14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12902"/>
              <a:buFont typeface="Calibri"/>
              <a:buNone/>
            </a:pPr>
            <a:r>
              <a:t/>
            </a:r>
            <a:endParaRPr b="1" sz="2066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12902"/>
              <a:buFont typeface="Calibri"/>
              <a:buNone/>
            </a:pPr>
            <a:r>
              <a:rPr b="1" lang="en-US" sz="2066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88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Web Interface Implementation</a:t>
            </a:r>
            <a:endParaRPr b="1" sz="2288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2232"/>
              <a:buFont typeface="Calibri"/>
              <a:buNone/>
            </a:pPr>
            <a:r>
              <a:rPr b="1" lang="en-US" sz="2288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    界面实现</a:t>
            </a:r>
            <a:endParaRPr b="1" sz="2288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Web界面</a:t>
            </a:r>
            <a:endParaRPr/>
          </a:p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5200" y="1297250"/>
            <a:ext cx="44535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Dashboard 仪表板</a:t>
            </a:r>
            <a:endParaRPr b="1" sz="19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Real-time synchronization status display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Conflict statistics visualization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System performance metrics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Roboto"/>
              <a:buChar char="●"/>
            </a:pPr>
            <a:r>
              <a:rPr b="1"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Data browser and editor</a:t>
            </a:r>
            <a:endParaRPr b="1"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实时同步状态显示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冲突统计可视化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系统性能指标</a:t>
            </a:r>
            <a:endParaRPr b="1"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Roboto"/>
              <a:buChar char="●"/>
            </a:pPr>
            <a:r>
              <a:rPr b="1"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数据浏览</a:t>
            </a:r>
            <a:endParaRPr b="1" sz="1800">
              <a:solidFill>
                <a:srgbClr val="FF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775" y="107800"/>
            <a:ext cx="5631375" cy="16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000" y="2181925"/>
            <a:ext cx="4951148" cy="44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61700" y="52050"/>
            <a:ext cx="39540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en-US" sz="276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Security &amp; Performance 安全与性能</a:t>
            </a:r>
            <a:endParaRPr b="1" sz="1320">
              <a:solidFill>
                <a:srgbClr val="FF9900"/>
              </a:solidFill>
            </a:endParaRPr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285775" y="107800"/>
            <a:ext cx="4772700" cy="6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Performance Optimization 性能优化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1. 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Optimization 查询优化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1.1. Index Design 索引设计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en-US" sz="1400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Multi-table join with aggregation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1️. Query: List all books with their authors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55200" y="1238625"/>
            <a:ext cx="43422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1 Authentication 身份验证</a:t>
            </a:r>
            <a:endParaRPr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@login_manager.user_loader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load_user(user_id):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return User.query.get(int(user_id))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admin_required(f):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@wraps(f)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@login_required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def wrapper(*args, **kwargs):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if current_user.role != "admin":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abort(403)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return f(*args, **kwargs)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return wrapper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2 API Security API安全</a:t>
            </a:r>
            <a:endParaRPr b="1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Token-based authentication for mobile access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 validation and sanitization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Rate limiting on sensitive endpoints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移动端基于令牌的身份验证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输入验证和清理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敏感端点的速率限制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-24626"/>
          <a:stretch/>
        </p:blipFill>
        <p:spPr>
          <a:xfrm>
            <a:off x="4285775" y="1115900"/>
            <a:ext cx="4705824" cy="54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